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61" r:id="rId5"/>
    <p:sldId id="262" r:id="rId6"/>
    <p:sldId id="263" r:id="rId7"/>
    <p:sldId id="259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1" r:id="rId25"/>
    <p:sldId id="282" r:id="rId26"/>
    <p:sldId id="283" r:id="rId27"/>
    <p:sldId id="285" r:id="rId28"/>
    <p:sldId id="289" r:id="rId29"/>
    <p:sldId id="286" r:id="rId30"/>
    <p:sldId id="287" r:id="rId31"/>
    <p:sldId id="288" r:id="rId32"/>
    <p:sldId id="290" r:id="rId33"/>
    <p:sldId id="29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CC9AB6-8D93-46FF-A058-D4AB7002431C}" v="16" dt="2022-04-15T03:20:38.2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60"/>
  </p:normalViewPr>
  <p:slideViewPr>
    <p:cSldViewPr snapToGrid="0">
      <p:cViewPr varScale="1">
        <p:scale>
          <a:sx n="72" d="100"/>
          <a:sy n="72" d="100"/>
        </p:scale>
        <p:origin x="10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yan Casahuaman" userId="7df8b9cb2b8768a0" providerId="LiveId" clId="{42CC9AB6-8D93-46FF-A058-D4AB7002431C}"/>
    <pc:docChg chg="custSel modSld">
      <pc:chgData name="Bryan Casahuaman" userId="7df8b9cb2b8768a0" providerId="LiveId" clId="{42CC9AB6-8D93-46FF-A058-D4AB7002431C}" dt="2022-04-15T03:29:24.276" v="30" actId="26606"/>
      <pc:docMkLst>
        <pc:docMk/>
      </pc:docMkLst>
      <pc:sldChg chg="modSp mod">
        <pc:chgData name="Bryan Casahuaman" userId="7df8b9cb2b8768a0" providerId="LiveId" clId="{42CC9AB6-8D93-46FF-A058-D4AB7002431C}" dt="2022-04-15T03:28:59.285" v="29" actId="1036"/>
        <pc:sldMkLst>
          <pc:docMk/>
          <pc:sldMk cId="3845299400" sldId="256"/>
        </pc:sldMkLst>
        <pc:picChg chg="mod">
          <ac:chgData name="Bryan Casahuaman" userId="7df8b9cb2b8768a0" providerId="LiveId" clId="{42CC9AB6-8D93-46FF-A058-D4AB7002431C}" dt="2022-04-15T03:28:59.285" v="29" actId="1036"/>
          <ac:picMkLst>
            <pc:docMk/>
            <pc:sldMk cId="3845299400" sldId="256"/>
            <ac:picMk id="5" creationId="{84B25999-DA93-F8AC-7118-E82E719593BE}"/>
          </ac:picMkLst>
        </pc:picChg>
      </pc:sldChg>
      <pc:sldChg chg="addSp delSp modSp mod">
        <pc:chgData name="Bryan Casahuaman" userId="7df8b9cb2b8768a0" providerId="LiveId" clId="{42CC9AB6-8D93-46FF-A058-D4AB7002431C}" dt="2022-04-15T03:29:24.276" v="30" actId="26606"/>
        <pc:sldMkLst>
          <pc:docMk/>
          <pc:sldMk cId="1506526788" sldId="257"/>
        </pc:sldMkLst>
        <pc:spChg chg="mod">
          <ac:chgData name="Bryan Casahuaman" userId="7df8b9cb2b8768a0" providerId="LiveId" clId="{42CC9AB6-8D93-46FF-A058-D4AB7002431C}" dt="2022-04-15T03:29:24.276" v="30" actId="26606"/>
          <ac:spMkLst>
            <pc:docMk/>
            <pc:sldMk cId="1506526788" sldId="257"/>
            <ac:spMk id="2" creationId="{6A39707C-7072-4B55-B48A-C4029CF79D7E}"/>
          </ac:spMkLst>
        </pc:spChg>
        <pc:spChg chg="mod">
          <ac:chgData name="Bryan Casahuaman" userId="7df8b9cb2b8768a0" providerId="LiveId" clId="{42CC9AB6-8D93-46FF-A058-D4AB7002431C}" dt="2022-04-15T03:29:24.276" v="30" actId="26606"/>
          <ac:spMkLst>
            <pc:docMk/>
            <pc:sldMk cId="1506526788" sldId="257"/>
            <ac:spMk id="3" creationId="{EDBF4EEC-4271-4F44-B813-458D126B10A9}"/>
          </ac:spMkLst>
        </pc:spChg>
        <pc:spChg chg="del">
          <ac:chgData name="Bryan Casahuaman" userId="7df8b9cb2b8768a0" providerId="LiveId" clId="{42CC9AB6-8D93-46FF-A058-D4AB7002431C}" dt="2022-04-15T03:29:24.276" v="30" actId="26606"/>
          <ac:spMkLst>
            <pc:docMk/>
            <pc:sldMk cId="1506526788" sldId="257"/>
            <ac:spMk id="15" creationId="{660EB578-C970-4186-B93C-45851BBC6E34}"/>
          </ac:spMkLst>
        </pc:spChg>
        <pc:spChg chg="add">
          <ac:chgData name="Bryan Casahuaman" userId="7df8b9cb2b8768a0" providerId="LiveId" clId="{42CC9AB6-8D93-46FF-A058-D4AB7002431C}" dt="2022-04-15T03:29:24.276" v="30" actId="26606"/>
          <ac:spMkLst>
            <pc:docMk/>
            <pc:sldMk cId="1506526788" sldId="257"/>
            <ac:spMk id="23" creationId="{E49D7415-2F11-44C2-B6AA-13A25B6814B9}"/>
          </ac:spMkLst>
        </pc:spChg>
        <pc:picChg chg="mod ord">
          <ac:chgData name="Bryan Casahuaman" userId="7df8b9cb2b8768a0" providerId="LiveId" clId="{42CC9AB6-8D93-46FF-A058-D4AB7002431C}" dt="2022-04-15T03:29:24.276" v="30" actId="26606"/>
          <ac:picMkLst>
            <pc:docMk/>
            <pc:sldMk cId="1506526788" sldId="257"/>
            <ac:picMk id="16" creationId="{568DDD16-3670-E519-C84B-6A826930A7D1}"/>
          </ac:picMkLst>
        </pc:picChg>
        <pc:cxnChg chg="del">
          <ac:chgData name="Bryan Casahuaman" userId="7df8b9cb2b8768a0" providerId="LiveId" clId="{42CC9AB6-8D93-46FF-A058-D4AB7002431C}" dt="2022-04-15T03:29:24.276" v="30" actId="26606"/>
          <ac:cxnSpMkLst>
            <pc:docMk/>
            <pc:sldMk cId="1506526788" sldId="257"/>
            <ac:cxnSpMk id="17" creationId="{CDF57B02-07BB-407B-BB36-06D9C64A673E}"/>
          </ac:cxnSpMkLst>
        </pc:cxnChg>
        <pc:cxnChg chg="del">
          <ac:chgData name="Bryan Casahuaman" userId="7df8b9cb2b8768a0" providerId="LiveId" clId="{42CC9AB6-8D93-46FF-A058-D4AB7002431C}" dt="2022-04-15T03:29:24.276" v="30" actId="26606"/>
          <ac:cxnSpMkLst>
            <pc:docMk/>
            <pc:sldMk cId="1506526788" sldId="257"/>
            <ac:cxnSpMk id="18" creationId="{C6855964-C920-48EB-8804-74291211C8A9}"/>
          </ac:cxnSpMkLst>
        </pc:cxnChg>
        <pc:cxnChg chg="add">
          <ac:chgData name="Bryan Casahuaman" userId="7df8b9cb2b8768a0" providerId="LiveId" clId="{42CC9AB6-8D93-46FF-A058-D4AB7002431C}" dt="2022-04-15T03:29:24.276" v="30" actId="26606"/>
          <ac:cxnSpMkLst>
            <pc:docMk/>
            <pc:sldMk cId="1506526788" sldId="257"/>
            <ac:cxnSpMk id="25" creationId="{D2E57F3D-33BE-4306-87E6-245763719516}"/>
          </ac:cxnSpMkLst>
        </pc:cxnChg>
      </pc:sldChg>
      <pc:sldChg chg="modSp mod">
        <pc:chgData name="Bryan Casahuaman" userId="7df8b9cb2b8768a0" providerId="LiveId" clId="{42CC9AB6-8D93-46FF-A058-D4AB7002431C}" dt="2022-04-15T03:17:16.448" v="1" actId="20577"/>
        <pc:sldMkLst>
          <pc:docMk/>
          <pc:sldMk cId="1118348955" sldId="259"/>
        </pc:sldMkLst>
        <pc:spChg chg="mod">
          <ac:chgData name="Bryan Casahuaman" userId="7df8b9cb2b8768a0" providerId="LiveId" clId="{42CC9AB6-8D93-46FF-A058-D4AB7002431C}" dt="2022-04-15T03:17:16.448" v="1" actId="20577"/>
          <ac:spMkLst>
            <pc:docMk/>
            <pc:sldMk cId="1118348955" sldId="259"/>
            <ac:spMk id="3" creationId="{E79D4CB3-5B15-4752-B0F9-544BA8985F81}"/>
          </ac:spMkLst>
        </pc:spChg>
      </pc:sldChg>
      <pc:sldChg chg="modSp mod">
        <pc:chgData name="Bryan Casahuaman" userId="7df8b9cb2b8768a0" providerId="LiveId" clId="{42CC9AB6-8D93-46FF-A058-D4AB7002431C}" dt="2022-04-15T03:17:20.678" v="2" actId="33524"/>
        <pc:sldMkLst>
          <pc:docMk/>
          <pc:sldMk cId="3291062804" sldId="264"/>
        </pc:sldMkLst>
        <pc:spChg chg="mod">
          <ac:chgData name="Bryan Casahuaman" userId="7df8b9cb2b8768a0" providerId="LiveId" clId="{42CC9AB6-8D93-46FF-A058-D4AB7002431C}" dt="2022-04-15T03:17:20.678" v="2" actId="33524"/>
          <ac:spMkLst>
            <pc:docMk/>
            <pc:sldMk cId="3291062804" sldId="264"/>
            <ac:spMk id="3" creationId="{E79D4CB3-5B15-4752-B0F9-544BA8985F81}"/>
          </ac:spMkLst>
        </pc:spChg>
      </pc:sldChg>
      <pc:sldChg chg="modSp mod">
        <pc:chgData name="Bryan Casahuaman" userId="7df8b9cb2b8768a0" providerId="LiveId" clId="{42CC9AB6-8D93-46FF-A058-D4AB7002431C}" dt="2022-04-15T03:17:27.728" v="3" actId="33524"/>
        <pc:sldMkLst>
          <pc:docMk/>
          <pc:sldMk cId="670531052" sldId="265"/>
        </pc:sldMkLst>
        <pc:spChg chg="mod">
          <ac:chgData name="Bryan Casahuaman" userId="7df8b9cb2b8768a0" providerId="LiveId" clId="{42CC9AB6-8D93-46FF-A058-D4AB7002431C}" dt="2022-04-15T03:17:27.728" v="3" actId="33524"/>
          <ac:spMkLst>
            <pc:docMk/>
            <pc:sldMk cId="670531052" sldId="265"/>
            <ac:spMk id="3" creationId="{E79D4CB3-5B15-4752-B0F9-544BA8985F81}"/>
          </ac:spMkLst>
        </pc:spChg>
      </pc:sldChg>
      <pc:sldChg chg="modSp mod">
        <pc:chgData name="Bryan Casahuaman" userId="7df8b9cb2b8768a0" providerId="LiveId" clId="{42CC9AB6-8D93-46FF-A058-D4AB7002431C}" dt="2022-04-15T03:17:32.273" v="4" actId="33524"/>
        <pc:sldMkLst>
          <pc:docMk/>
          <pc:sldMk cId="318255417" sldId="266"/>
        </pc:sldMkLst>
        <pc:spChg chg="mod">
          <ac:chgData name="Bryan Casahuaman" userId="7df8b9cb2b8768a0" providerId="LiveId" clId="{42CC9AB6-8D93-46FF-A058-D4AB7002431C}" dt="2022-04-15T03:17:32.273" v="4" actId="33524"/>
          <ac:spMkLst>
            <pc:docMk/>
            <pc:sldMk cId="318255417" sldId="266"/>
            <ac:spMk id="3" creationId="{E79D4CB3-5B15-4752-B0F9-544BA8985F81}"/>
          </ac:spMkLst>
        </pc:spChg>
      </pc:sldChg>
      <pc:sldChg chg="modSp mod">
        <pc:chgData name="Bryan Casahuaman" userId="7df8b9cb2b8768a0" providerId="LiveId" clId="{42CC9AB6-8D93-46FF-A058-D4AB7002431C}" dt="2022-04-15T03:17:36.774" v="5" actId="33524"/>
        <pc:sldMkLst>
          <pc:docMk/>
          <pc:sldMk cId="4278883791" sldId="267"/>
        </pc:sldMkLst>
        <pc:spChg chg="mod">
          <ac:chgData name="Bryan Casahuaman" userId="7df8b9cb2b8768a0" providerId="LiveId" clId="{42CC9AB6-8D93-46FF-A058-D4AB7002431C}" dt="2022-04-15T03:17:36.774" v="5" actId="33524"/>
          <ac:spMkLst>
            <pc:docMk/>
            <pc:sldMk cId="4278883791" sldId="267"/>
            <ac:spMk id="3" creationId="{E79D4CB3-5B15-4752-B0F9-544BA8985F81}"/>
          </ac:spMkLst>
        </pc:spChg>
      </pc:sldChg>
      <pc:sldChg chg="modSp mod">
        <pc:chgData name="Bryan Casahuaman" userId="7df8b9cb2b8768a0" providerId="LiveId" clId="{42CC9AB6-8D93-46FF-A058-D4AB7002431C}" dt="2022-04-15T03:17:40.705" v="6" actId="33524"/>
        <pc:sldMkLst>
          <pc:docMk/>
          <pc:sldMk cId="1645248902" sldId="268"/>
        </pc:sldMkLst>
        <pc:spChg chg="mod">
          <ac:chgData name="Bryan Casahuaman" userId="7df8b9cb2b8768a0" providerId="LiveId" clId="{42CC9AB6-8D93-46FF-A058-D4AB7002431C}" dt="2022-04-15T03:17:40.705" v="6" actId="33524"/>
          <ac:spMkLst>
            <pc:docMk/>
            <pc:sldMk cId="1645248902" sldId="268"/>
            <ac:spMk id="3" creationId="{E79D4CB3-5B15-4752-B0F9-544BA8985F81}"/>
          </ac:spMkLst>
        </pc:spChg>
      </pc:sldChg>
      <pc:sldChg chg="modSp mod">
        <pc:chgData name="Bryan Casahuaman" userId="7df8b9cb2b8768a0" providerId="LiveId" clId="{42CC9AB6-8D93-46FF-A058-D4AB7002431C}" dt="2022-04-15T03:17:44.728" v="7" actId="33524"/>
        <pc:sldMkLst>
          <pc:docMk/>
          <pc:sldMk cId="3645786295" sldId="269"/>
        </pc:sldMkLst>
        <pc:spChg chg="mod">
          <ac:chgData name="Bryan Casahuaman" userId="7df8b9cb2b8768a0" providerId="LiveId" clId="{42CC9AB6-8D93-46FF-A058-D4AB7002431C}" dt="2022-04-15T03:17:44.728" v="7" actId="33524"/>
          <ac:spMkLst>
            <pc:docMk/>
            <pc:sldMk cId="3645786295" sldId="269"/>
            <ac:spMk id="3" creationId="{E79D4CB3-5B15-4752-B0F9-544BA8985F81}"/>
          </ac:spMkLst>
        </pc:spChg>
      </pc:sldChg>
      <pc:sldChg chg="modSp mod">
        <pc:chgData name="Bryan Casahuaman" userId="7df8b9cb2b8768a0" providerId="LiveId" clId="{42CC9AB6-8D93-46FF-A058-D4AB7002431C}" dt="2022-04-15T03:19:26.143" v="13" actId="255"/>
        <pc:sldMkLst>
          <pc:docMk/>
          <pc:sldMk cId="3555297246" sldId="279"/>
        </pc:sldMkLst>
        <pc:spChg chg="mod">
          <ac:chgData name="Bryan Casahuaman" userId="7df8b9cb2b8768a0" providerId="LiveId" clId="{42CC9AB6-8D93-46FF-A058-D4AB7002431C}" dt="2022-04-15T03:18:18.215" v="8" actId="2711"/>
          <ac:spMkLst>
            <pc:docMk/>
            <pc:sldMk cId="3555297246" sldId="279"/>
            <ac:spMk id="5" creationId="{1E547F00-5E10-4C7A-BAFF-E657FA4F7C57}"/>
          </ac:spMkLst>
        </pc:spChg>
        <pc:graphicFrameChg chg="mod">
          <ac:chgData name="Bryan Casahuaman" userId="7df8b9cb2b8768a0" providerId="LiveId" clId="{42CC9AB6-8D93-46FF-A058-D4AB7002431C}" dt="2022-04-15T03:19:26.143" v="13" actId="255"/>
          <ac:graphicFrameMkLst>
            <pc:docMk/>
            <pc:sldMk cId="3555297246" sldId="279"/>
            <ac:graphicFrameMk id="8" creationId="{BD6EE36D-783C-4EA7-93D9-846222636BEF}"/>
          </ac:graphicFrameMkLst>
        </pc:graphicFrameChg>
      </pc:sldChg>
      <pc:sldChg chg="modSp mod">
        <pc:chgData name="Bryan Casahuaman" userId="7df8b9cb2b8768a0" providerId="LiveId" clId="{42CC9AB6-8D93-46FF-A058-D4AB7002431C}" dt="2022-04-15T03:19:35.829" v="14" actId="255"/>
        <pc:sldMkLst>
          <pc:docMk/>
          <pc:sldMk cId="1413656859" sldId="281"/>
        </pc:sldMkLst>
        <pc:spChg chg="mod">
          <ac:chgData name="Bryan Casahuaman" userId="7df8b9cb2b8768a0" providerId="LiveId" clId="{42CC9AB6-8D93-46FF-A058-D4AB7002431C}" dt="2022-04-15T03:18:27.219" v="10" actId="27636"/>
          <ac:spMkLst>
            <pc:docMk/>
            <pc:sldMk cId="1413656859" sldId="281"/>
            <ac:spMk id="5" creationId="{1E547F00-5E10-4C7A-BAFF-E657FA4F7C57}"/>
          </ac:spMkLst>
        </pc:spChg>
        <pc:graphicFrameChg chg="mod">
          <ac:chgData name="Bryan Casahuaman" userId="7df8b9cb2b8768a0" providerId="LiveId" clId="{42CC9AB6-8D93-46FF-A058-D4AB7002431C}" dt="2022-04-15T03:19:35.829" v="14" actId="255"/>
          <ac:graphicFrameMkLst>
            <pc:docMk/>
            <pc:sldMk cId="1413656859" sldId="281"/>
            <ac:graphicFrameMk id="8" creationId="{BD6EE36D-783C-4EA7-93D9-846222636BEF}"/>
          </ac:graphicFrameMkLst>
        </pc:graphicFrameChg>
      </pc:sldChg>
      <pc:sldChg chg="modSp mod">
        <pc:chgData name="Bryan Casahuaman" userId="7df8b9cb2b8768a0" providerId="LiveId" clId="{42CC9AB6-8D93-46FF-A058-D4AB7002431C}" dt="2022-04-15T03:19:43.635" v="17" actId="404"/>
        <pc:sldMkLst>
          <pc:docMk/>
          <pc:sldMk cId="566004845" sldId="282"/>
        </pc:sldMkLst>
        <pc:spChg chg="mod">
          <ac:chgData name="Bryan Casahuaman" userId="7df8b9cb2b8768a0" providerId="LiveId" clId="{42CC9AB6-8D93-46FF-A058-D4AB7002431C}" dt="2022-04-15T03:19:03.528" v="12" actId="33524"/>
          <ac:spMkLst>
            <pc:docMk/>
            <pc:sldMk cId="566004845" sldId="282"/>
            <ac:spMk id="3" creationId="{49534661-52DF-4E58-98D6-2072AAD95011}"/>
          </ac:spMkLst>
        </pc:spChg>
        <pc:graphicFrameChg chg="mod">
          <ac:chgData name="Bryan Casahuaman" userId="7df8b9cb2b8768a0" providerId="LiveId" clId="{42CC9AB6-8D93-46FF-A058-D4AB7002431C}" dt="2022-04-15T03:19:43.635" v="17" actId="404"/>
          <ac:graphicFrameMkLst>
            <pc:docMk/>
            <pc:sldMk cId="566004845" sldId="282"/>
            <ac:graphicFrameMk id="4" creationId="{09609B1A-83C6-46A6-B66B-8A33642B34D9}"/>
          </ac:graphicFrameMkLst>
        </pc:graphicFrameChg>
      </pc:sldChg>
      <pc:sldChg chg="modSp">
        <pc:chgData name="Bryan Casahuaman" userId="7df8b9cb2b8768a0" providerId="LiveId" clId="{42CC9AB6-8D93-46FF-A058-D4AB7002431C}" dt="2022-04-15T03:19:55.821" v="19" actId="404"/>
        <pc:sldMkLst>
          <pc:docMk/>
          <pc:sldMk cId="3290789178" sldId="285"/>
        </pc:sldMkLst>
        <pc:graphicFrameChg chg="mod">
          <ac:chgData name="Bryan Casahuaman" userId="7df8b9cb2b8768a0" providerId="LiveId" clId="{42CC9AB6-8D93-46FF-A058-D4AB7002431C}" dt="2022-04-15T03:19:55.821" v="19" actId="404"/>
          <ac:graphicFrameMkLst>
            <pc:docMk/>
            <pc:sldMk cId="3290789178" sldId="285"/>
            <ac:graphicFrameMk id="4" creationId="{41E14E02-DA4C-477D-AC03-F7711496C641}"/>
          </ac:graphicFrameMkLst>
        </pc:graphicFrameChg>
      </pc:sldChg>
      <pc:sldChg chg="modSp mod">
        <pc:chgData name="Bryan Casahuaman" userId="7df8b9cb2b8768a0" providerId="LiveId" clId="{42CC9AB6-8D93-46FF-A058-D4AB7002431C}" dt="2022-04-15T03:18:46.552" v="11" actId="33524"/>
        <pc:sldMkLst>
          <pc:docMk/>
          <pc:sldMk cId="3057053968" sldId="286"/>
        </pc:sldMkLst>
        <pc:spChg chg="mod">
          <ac:chgData name="Bryan Casahuaman" userId="7df8b9cb2b8768a0" providerId="LiveId" clId="{42CC9AB6-8D93-46FF-A058-D4AB7002431C}" dt="2022-04-15T03:18:46.552" v="11" actId="33524"/>
          <ac:spMkLst>
            <pc:docMk/>
            <pc:sldMk cId="3057053968" sldId="286"/>
            <ac:spMk id="3" creationId="{FCCBEF16-95D8-48BD-AC59-2E81C1060408}"/>
          </ac:spMkLst>
        </pc:spChg>
      </pc:sldChg>
      <pc:sldChg chg="modSp">
        <pc:chgData name="Bryan Casahuaman" userId="7df8b9cb2b8768a0" providerId="LiveId" clId="{42CC9AB6-8D93-46FF-A058-D4AB7002431C}" dt="2022-04-15T03:20:10.219" v="23" actId="404"/>
        <pc:sldMkLst>
          <pc:docMk/>
          <pc:sldMk cId="1925534390" sldId="289"/>
        </pc:sldMkLst>
        <pc:graphicFrameChg chg="mod">
          <ac:chgData name="Bryan Casahuaman" userId="7df8b9cb2b8768a0" providerId="LiveId" clId="{42CC9AB6-8D93-46FF-A058-D4AB7002431C}" dt="2022-04-15T03:20:10.219" v="23" actId="404"/>
          <ac:graphicFrameMkLst>
            <pc:docMk/>
            <pc:sldMk cId="1925534390" sldId="289"/>
            <ac:graphicFrameMk id="4" creationId="{41E14E02-DA4C-477D-AC03-F7711496C641}"/>
          </ac:graphicFrameMkLst>
        </pc:graphicFrameChg>
      </pc:sldChg>
      <pc:sldChg chg="modSp">
        <pc:chgData name="Bryan Casahuaman" userId="7df8b9cb2b8768a0" providerId="LiveId" clId="{42CC9AB6-8D93-46FF-A058-D4AB7002431C}" dt="2022-04-15T03:20:38.267" v="28" actId="255"/>
        <pc:sldMkLst>
          <pc:docMk/>
          <pc:sldMk cId="1913420737" sldId="290"/>
        </pc:sldMkLst>
        <pc:graphicFrameChg chg="mod">
          <ac:chgData name="Bryan Casahuaman" userId="7df8b9cb2b8768a0" providerId="LiveId" clId="{42CC9AB6-8D93-46FF-A058-D4AB7002431C}" dt="2022-04-15T03:20:38.267" v="28" actId="255"/>
          <ac:graphicFrameMkLst>
            <pc:docMk/>
            <pc:sldMk cId="1913420737" sldId="290"/>
            <ac:graphicFrameMk id="7" creationId="{8127C6A3-CACD-43E6-BC6B-FE739222B2BC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../embeddings/oleObject1.bin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../embeddings/oleObject2.bin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../embeddings/oleObject3.bin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../embeddings/oleObject4.bin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../embeddings/oleObject5.bin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oleObject" Target="../embeddings/oleObject6.bin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../embeddings/oleObject7.bin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../embeddings/oleObject8.bin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Average of Combined MPG 1984-2000</a:t>
            </a:r>
            <a:r>
              <a:rPr lang="en-US" b="1" baseline="0"/>
              <a:t> vs 2001-2017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'[Capstone 2 - Fuel Economy - BC.xlsm]MPG Charts'!$H$4</c:f>
              <c:strCache>
                <c:ptCount val="1"/>
                <c:pt idx="0">
                  <c:v>Average of Combined MPG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'[Capstone 2 - Fuel Economy - BC.xlsm]MPG Charts'!$G$5:$G$6</c:f>
              <c:strCache>
                <c:ptCount val="2"/>
                <c:pt idx="0">
                  <c:v>1984-2000</c:v>
                </c:pt>
                <c:pt idx="1">
                  <c:v>2001-2017</c:v>
                </c:pt>
              </c:strCache>
            </c:strRef>
          </c:cat>
          <c:val>
            <c:numRef>
              <c:f>'[Capstone 2 - Fuel Economy - BC.xlsm]MPG Charts'!$H$5:$H$6</c:f>
              <c:numCache>
                <c:formatCode>0.0</c:formatCode>
                <c:ptCount val="2"/>
                <c:pt idx="0">
                  <c:v>19.335707073391081</c:v>
                </c:pt>
                <c:pt idx="1">
                  <c:v>21.074575041459369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B0-407B-8876-40D3ECECA8D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7966288"/>
        <c:axId val="177966704"/>
      </c:barChart>
      <c:catAx>
        <c:axId val="177966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66704"/>
        <c:crosses val="autoZero"/>
        <c:auto val="1"/>
        <c:lblAlgn val="ctr"/>
        <c:lblOffset val="100"/>
        <c:noMultiLvlLbl val="0"/>
      </c:catAx>
      <c:valAx>
        <c:axId val="177966704"/>
        <c:scaling>
          <c:orientation val="minMax"/>
        </c:scaling>
        <c:delete val="0"/>
        <c:axPos val="l"/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66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Average of Combined MPG 1984-2000</a:t>
            </a:r>
            <a:r>
              <a:rPr lang="en-US" b="1" baseline="0"/>
              <a:t> vs 2001-2017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'[Capstone 2 - Fuel Economy - BC.xlsm]MPG Charts'!$H$4</c:f>
              <c:strCache>
                <c:ptCount val="1"/>
                <c:pt idx="0">
                  <c:v>Average of Combined MPG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'[Capstone 2 - Fuel Economy - BC.xlsm]MPG Charts'!$G$5:$G$6</c:f>
              <c:strCache>
                <c:ptCount val="2"/>
                <c:pt idx="0">
                  <c:v>1984-2000</c:v>
                </c:pt>
                <c:pt idx="1">
                  <c:v>2001-2017</c:v>
                </c:pt>
              </c:strCache>
            </c:strRef>
          </c:cat>
          <c:val>
            <c:numRef>
              <c:f>'[Capstone 2 - Fuel Economy - BC.xlsm]MPG Charts'!$H$5:$H$6</c:f>
              <c:numCache>
                <c:formatCode>0.0</c:formatCode>
                <c:ptCount val="2"/>
                <c:pt idx="0">
                  <c:v>19.335707073391081</c:v>
                </c:pt>
                <c:pt idx="1">
                  <c:v>21.074575041459369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B0-407B-8876-40D3ECECA8D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7966288"/>
        <c:axId val="177966704"/>
      </c:barChart>
      <c:catAx>
        <c:axId val="177966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66704"/>
        <c:crosses val="autoZero"/>
        <c:auto val="1"/>
        <c:lblAlgn val="ctr"/>
        <c:lblOffset val="100"/>
        <c:noMultiLvlLbl val="0"/>
      </c:catAx>
      <c:valAx>
        <c:axId val="177966704"/>
        <c:scaling>
          <c:orientation val="minMax"/>
        </c:scaling>
        <c:delete val="0"/>
        <c:axPos val="l"/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66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Average of Save or Spend (5 Year)</a:t>
            </a:r>
            <a:r>
              <a:rPr lang="en-US" b="1" baseline="0"/>
              <a:t> 1984-2000 vs 2001-2017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'[Capstone 2 - Fuel Economy - BC.xlsm]Avg Save or Spend (5 year)'!$J$4:$J$5</c:f>
              <c:strCache>
                <c:ptCount val="2"/>
                <c:pt idx="0">
                  <c:v>2001-2017</c:v>
                </c:pt>
                <c:pt idx="1">
                  <c:v>1984-2000</c:v>
                </c:pt>
              </c:strCache>
            </c:strRef>
          </c:cat>
          <c:val>
            <c:numRef>
              <c:f>'[Capstone 2 - Fuel Economy - BC.xlsm]Avg Save or Spend (5 year)'!$K$4:$K$5</c:f>
              <c:numCache>
                <c:formatCode>"$"#,##0.00</c:formatCode>
                <c:ptCount val="2"/>
                <c:pt idx="0">
                  <c:v>-2987.5881011608622</c:v>
                </c:pt>
                <c:pt idx="1">
                  <c:v>-3218.8180900249772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25-4E0C-8943-4600593633B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902253152"/>
        <c:axId val="1050428400"/>
      </c:barChart>
      <c:catAx>
        <c:axId val="902253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0428400"/>
        <c:crosses val="autoZero"/>
        <c:auto val="1"/>
        <c:lblAlgn val="ctr"/>
        <c:lblOffset val="500"/>
        <c:noMultiLvlLbl val="0"/>
      </c:catAx>
      <c:valAx>
        <c:axId val="1050428400"/>
        <c:scaling>
          <c:orientation val="minMax"/>
        </c:scaling>
        <c:delete val="0"/>
        <c:axPos val="l"/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225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Average of Combined MPG by Engine Cylinders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'[Capstone 2 - Fuel Economy - BC.xlsm]MPG Charts'!$K$4</c:f>
              <c:strCache>
                <c:ptCount val="1"/>
                <c:pt idx="0">
                  <c:v>Average of Combined MPG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0DE-4EBA-9B6B-D41D710562A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'[Capstone 2 - Fuel Economy - BC.xlsm]MPG Charts'!$J$5:$J$6</c:f>
              <c:strCache>
                <c:ptCount val="2"/>
                <c:pt idx="0">
                  <c:v>6 cylinder</c:v>
                </c:pt>
                <c:pt idx="1">
                  <c:v>4 cylinder</c:v>
                </c:pt>
              </c:strCache>
            </c:strRef>
          </c:cat>
          <c:val>
            <c:numRef>
              <c:f>'[Capstone 2 - Fuel Economy - BC.xlsm]MPG Charts'!$K$5:$K$6</c:f>
              <c:numCache>
                <c:formatCode>0.0</c:formatCode>
                <c:ptCount val="2"/>
                <c:pt idx="0">
                  <c:v>18.59541754597528</c:v>
                </c:pt>
                <c:pt idx="1">
                  <c:v>24.007398273736129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0DE-4EBA-9B6B-D41D710562A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087817760"/>
        <c:axId val="1087803200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'[Capstone 2 - Fuel Economy - BC.xlsm]MPG Charts'!$J$4</c15:sqref>
                        </c15:formulaRef>
                      </c:ext>
                    </c:extLst>
                    <c:strCache>
                      <c:ptCount val="1"/>
                      <c:pt idx="0">
                        <c:v>Row Labels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'[Capstone 2 - Fuel Economy - BC.xlsm]MPG Charts'!$J$5:$J$6</c15:sqref>
                        </c15:formulaRef>
                      </c:ext>
                    </c:extLst>
                    <c:strCache>
                      <c:ptCount val="2"/>
                      <c:pt idx="0">
                        <c:v>6 cylinder</c:v>
                      </c:pt>
                      <c:pt idx="1">
                        <c:v>4 cylinder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'[Capstone 2 - Fuel Economy - BC.xlsm]MPG Charts'!$J$5:$J$6</c15:sqref>
                        </c15:formulaRef>
                      </c:ext>
                    </c:extLst>
                    <c:numCache>
                      <c:formatCode>General</c:formatCode>
                      <c:ptCount val="2"/>
                      <c:pt idx="0">
                        <c:v>0</c:v>
                      </c:pt>
                      <c:pt idx="1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90DE-4EBA-9B6B-D41D710562A1}"/>
                  </c:ext>
                </c:extLst>
              </c15:ser>
            </c15:filteredBarSeries>
          </c:ext>
        </c:extLst>
      </c:barChart>
      <c:catAx>
        <c:axId val="1087817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7803200"/>
        <c:crosses val="autoZero"/>
        <c:auto val="1"/>
        <c:lblAlgn val="ctr"/>
        <c:lblOffset val="100"/>
        <c:noMultiLvlLbl val="0"/>
      </c:catAx>
      <c:valAx>
        <c:axId val="1087803200"/>
        <c:scaling>
          <c:orientation val="minMax"/>
        </c:scaling>
        <c:delete val="0"/>
        <c:axPos val="l"/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7817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Average of Combined MPG by Engine Cylinders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'[Capstone 2 - Fuel Economy - BC.xlsm]MPG Charts'!$K$4</c:f>
              <c:strCache>
                <c:ptCount val="1"/>
                <c:pt idx="0">
                  <c:v>Average of Combined MPG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0DE-4EBA-9B6B-D41D710562A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'[Capstone 2 - Fuel Economy - BC.xlsm]MPG Charts'!$J$5:$J$6</c:f>
              <c:strCache>
                <c:ptCount val="2"/>
                <c:pt idx="0">
                  <c:v>6 cylinder</c:v>
                </c:pt>
                <c:pt idx="1">
                  <c:v>4 cylinder</c:v>
                </c:pt>
              </c:strCache>
            </c:strRef>
          </c:cat>
          <c:val>
            <c:numRef>
              <c:f>'[Capstone 2 - Fuel Economy - BC.xlsm]MPG Charts'!$K$5:$K$6</c:f>
              <c:numCache>
                <c:formatCode>0.0</c:formatCode>
                <c:ptCount val="2"/>
                <c:pt idx="0">
                  <c:v>18.59541754597528</c:v>
                </c:pt>
                <c:pt idx="1">
                  <c:v>24.007398273736129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0DE-4EBA-9B6B-D41D710562A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087817760"/>
        <c:axId val="1087803200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'[Capstone 2 - Fuel Economy - BC.xlsm]MPG Charts'!$J$4</c15:sqref>
                        </c15:formulaRef>
                      </c:ext>
                    </c:extLst>
                    <c:strCache>
                      <c:ptCount val="1"/>
                      <c:pt idx="0">
                        <c:v>Row Labels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'[Capstone 2 - Fuel Economy - BC.xlsm]MPG Charts'!$J$5:$J$6</c15:sqref>
                        </c15:formulaRef>
                      </c:ext>
                    </c:extLst>
                    <c:strCache>
                      <c:ptCount val="2"/>
                      <c:pt idx="0">
                        <c:v>6 cylinder</c:v>
                      </c:pt>
                      <c:pt idx="1">
                        <c:v>4 cylinder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'[Capstone 2 - Fuel Economy - BC.xlsm]MPG Charts'!$J$5:$J$6</c15:sqref>
                        </c15:formulaRef>
                      </c:ext>
                    </c:extLst>
                    <c:numCache>
                      <c:formatCode>General</c:formatCode>
                      <c:ptCount val="2"/>
                      <c:pt idx="0">
                        <c:v>0</c:v>
                      </c:pt>
                      <c:pt idx="1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90DE-4EBA-9B6B-D41D710562A1}"/>
                  </c:ext>
                </c:extLst>
              </c15:ser>
            </c15:filteredBarSeries>
          </c:ext>
        </c:extLst>
      </c:barChart>
      <c:catAx>
        <c:axId val="1087817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7803200"/>
        <c:crosses val="autoZero"/>
        <c:auto val="1"/>
        <c:lblAlgn val="ctr"/>
        <c:lblOffset val="100"/>
        <c:noMultiLvlLbl val="0"/>
      </c:catAx>
      <c:valAx>
        <c:axId val="1087803200"/>
        <c:scaling>
          <c:orientation val="minMax"/>
        </c:scaling>
        <c:delete val="0"/>
        <c:axPos val="l"/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7817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Average of Save or Spend (5 Year) by Engine Cylinders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'[Capstone 2 - Fuel Economy - BC.xlsm]Avg Save or Spend (5 year)'!$E$3</c:f>
              <c:strCache>
                <c:ptCount val="1"/>
                <c:pt idx="0">
                  <c:v>Average of Save or Spend (5 Year)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'[Capstone 2 - Fuel Economy - BC.xlsm]Avg Save or Spend (5 year)'!$D$4:$D$5</c:f>
              <c:strCache>
                <c:ptCount val="2"/>
                <c:pt idx="0">
                  <c:v>4 cylinder</c:v>
                </c:pt>
                <c:pt idx="1">
                  <c:v>6 cylinder</c:v>
                </c:pt>
              </c:strCache>
            </c:strRef>
          </c:cat>
          <c:val>
            <c:numRef>
              <c:f>'[Capstone 2 - Fuel Economy - BC.xlsm]Avg Save or Spend (5 year)'!$E$4:$E$5</c:f>
              <c:numCache>
                <c:formatCode>"$"#,##0.00</c:formatCode>
                <c:ptCount val="2"/>
                <c:pt idx="0">
                  <c:v>-1028.0346622825045</c:v>
                </c:pt>
                <c:pt idx="1">
                  <c:v>-3436.97241483268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2D-472D-A92D-244C183B2B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9452016"/>
        <c:axId val="96945243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'[Capstone 2 - Fuel Economy - BC.xlsm]Avg Save or Spend (5 year)'!$D$3</c15:sqref>
                        </c15:formulaRef>
                      </c:ext>
                    </c:extLst>
                    <c:strCache>
                      <c:ptCount val="1"/>
                      <c:pt idx="0">
                        <c:v>Engine Cylinders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'[Capstone 2 - Fuel Economy - BC.xlsm]Avg Save or Spend (5 year)'!$D$4:$D$5</c15:sqref>
                        </c15:formulaRef>
                      </c:ext>
                    </c:extLst>
                    <c:strCache>
                      <c:ptCount val="2"/>
                      <c:pt idx="0">
                        <c:v>4 cylinder</c:v>
                      </c:pt>
                      <c:pt idx="1">
                        <c:v>6 cylinder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'[Capstone 2 - Fuel Economy - BC.xlsm]Avg Save or Spend (5 year)'!$D$4:$D$5</c15:sqref>
                        </c15:formulaRef>
                      </c:ext>
                    </c:extLst>
                    <c:numCache>
                      <c:formatCode>General</c:formatCode>
                      <c:ptCount val="2"/>
                      <c:pt idx="0">
                        <c:v>0</c:v>
                      </c:pt>
                      <c:pt idx="1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6A2D-472D-A92D-244C183B2B7A}"/>
                  </c:ext>
                </c:extLst>
              </c15:ser>
            </c15:filteredBarSeries>
          </c:ext>
        </c:extLst>
      </c:barChart>
      <c:catAx>
        <c:axId val="969452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9452432"/>
        <c:crosses val="autoZero"/>
        <c:auto val="1"/>
        <c:lblAlgn val="ctr"/>
        <c:lblOffset val="100"/>
        <c:noMultiLvlLbl val="0"/>
      </c:catAx>
      <c:valAx>
        <c:axId val="969452432"/>
        <c:scaling>
          <c:orientation val="minMax"/>
        </c:scaling>
        <c:delete val="0"/>
        <c:axPos val="l"/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9452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Average of Combined MPG by Manufacturer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'[Capstone 2 - Fuel Economy - BC.xlsm]MPG Charts'!$B$4</c:f>
              <c:strCache>
                <c:ptCount val="1"/>
                <c:pt idx="0">
                  <c:v>Average of Combined MPG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'[Capstone 2 - Fuel Economy - BC.xlsm]MPG Charts'!$A$5:$A$19</c:f>
              <c:strCache>
                <c:ptCount val="15"/>
                <c:pt idx="0">
                  <c:v>Fiat</c:v>
                </c:pt>
                <c:pt idx="1">
                  <c:v>MINI</c:v>
                </c:pt>
                <c:pt idx="2">
                  <c:v>Scion</c:v>
                </c:pt>
                <c:pt idx="3">
                  <c:v>Honda</c:v>
                </c:pt>
                <c:pt idx="4">
                  <c:v>Volkswagen</c:v>
                </c:pt>
                <c:pt idx="5">
                  <c:v>Hyundai</c:v>
                </c:pt>
                <c:pt idx="6">
                  <c:v>Toyota</c:v>
                </c:pt>
                <c:pt idx="7">
                  <c:v>Kia</c:v>
                </c:pt>
                <c:pt idx="8">
                  <c:v>Mazda</c:v>
                </c:pt>
                <c:pt idx="9">
                  <c:v>Pontiac</c:v>
                </c:pt>
                <c:pt idx="10">
                  <c:v>Saturn</c:v>
                </c:pt>
                <c:pt idx="11">
                  <c:v>Subaru</c:v>
                </c:pt>
                <c:pt idx="12">
                  <c:v>Suzuki</c:v>
                </c:pt>
                <c:pt idx="13">
                  <c:v>Mitsubishi</c:v>
                </c:pt>
                <c:pt idx="14">
                  <c:v>Buick</c:v>
                </c:pt>
              </c:strCache>
            </c:strRef>
          </c:cat>
          <c:val>
            <c:numRef>
              <c:f>'[Capstone 2 - Fuel Economy - BC.xlsm]MPG Charts'!$B$5:$B$19</c:f>
              <c:numCache>
                <c:formatCode>0.0</c:formatCode>
                <c:ptCount val="15"/>
                <c:pt idx="0">
                  <c:v>28.739130434782609</c:v>
                </c:pt>
                <c:pt idx="1">
                  <c:v>28.1</c:v>
                </c:pt>
                <c:pt idx="2">
                  <c:v>27.072289156626507</c:v>
                </c:pt>
                <c:pt idx="3">
                  <c:v>26.374449339207047</c:v>
                </c:pt>
                <c:pt idx="4">
                  <c:v>24.751937984496124</c:v>
                </c:pt>
                <c:pt idx="5">
                  <c:v>24.106299212598426</c:v>
                </c:pt>
                <c:pt idx="6">
                  <c:v>24.089494163424124</c:v>
                </c:pt>
                <c:pt idx="7">
                  <c:v>24.076233183856502</c:v>
                </c:pt>
                <c:pt idx="8">
                  <c:v>23.279120879120878</c:v>
                </c:pt>
                <c:pt idx="9">
                  <c:v>22.740909090909092</c:v>
                </c:pt>
                <c:pt idx="10">
                  <c:v>22.656626506024097</c:v>
                </c:pt>
                <c:pt idx="11">
                  <c:v>22.263020833333332</c:v>
                </c:pt>
                <c:pt idx="12">
                  <c:v>22.096551724137932</c:v>
                </c:pt>
                <c:pt idx="13">
                  <c:v>21.650510204081634</c:v>
                </c:pt>
                <c:pt idx="14">
                  <c:v>21.494949494949495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A1-4D04-85A6-570B2A0D2C0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2"/>
        <c:axId val="976126112"/>
        <c:axId val="976126528"/>
      </c:barChart>
      <c:catAx>
        <c:axId val="976126112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6126528"/>
        <c:crosses val="autoZero"/>
        <c:auto val="1"/>
        <c:lblAlgn val="ctr"/>
        <c:lblOffset val="100"/>
        <c:noMultiLvlLbl val="0"/>
      </c:catAx>
      <c:valAx>
        <c:axId val="976126528"/>
        <c:scaling>
          <c:orientation val="minMax"/>
          <c:max val="30"/>
        </c:scaling>
        <c:delete val="0"/>
        <c:axPos val="t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/>
                  <a:t>Miles Per Gallon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612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u="none" strike="noStrike" baseline="0">
                <a:effectLst/>
              </a:rPr>
              <a:t>Top 15 Manufacturers by Average 5 Year Save or Spend</a:t>
            </a:r>
            <a:r>
              <a:rPr lang="en-US" sz="1400" b="0" i="0" u="none" strike="noStrike" baseline="0"/>
              <a:t> 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643431850312658"/>
          <c:y val="0.12762145351088164"/>
          <c:w val="0.83137707283137519"/>
          <c:h val="0.67993673154717538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'[Capstone 2 - Fuel Economy - BC.xlsm]Avg Save or Spend (5 year)'!$A$4:$A$18</c:f>
              <c:strCache>
                <c:ptCount val="15"/>
                <c:pt idx="0">
                  <c:v>Scion</c:v>
                </c:pt>
                <c:pt idx="1">
                  <c:v>Honda</c:v>
                </c:pt>
                <c:pt idx="2">
                  <c:v>Fiat</c:v>
                </c:pt>
                <c:pt idx="3">
                  <c:v>MINI</c:v>
                </c:pt>
                <c:pt idx="4">
                  <c:v>Kia</c:v>
                </c:pt>
                <c:pt idx="5">
                  <c:v>Hyundai</c:v>
                </c:pt>
                <c:pt idx="6">
                  <c:v>Saturn</c:v>
                </c:pt>
                <c:pt idx="7">
                  <c:v>Suzuki</c:v>
                </c:pt>
                <c:pt idx="8">
                  <c:v>Mazda</c:v>
                </c:pt>
                <c:pt idx="9">
                  <c:v>Pontiac</c:v>
                </c:pt>
                <c:pt idx="10">
                  <c:v>Volkswagen</c:v>
                </c:pt>
                <c:pt idx="11">
                  <c:v>Toyota</c:v>
                </c:pt>
                <c:pt idx="12">
                  <c:v>Buick</c:v>
                </c:pt>
                <c:pt idx="13">
                  <c:v>Subaru</c:v>
                </c:pt>
                <c:pt idx="14">
                  <c:v>Mitsubishi</c:v>
                </c:pt>
              </c:strCache>
            </c:strRef>
          </c:cat>
          <c:val>
            <c:numRef>
              <c:f>'[Capstone 2 - Fuel Economy - BC.xlsm]Avg Save or Spend (5 year)'!$B$4:$B$18</c:f>
              <c:numCache>
                <c:formatCode>"$"#,##0.00</c:formatCode>
                <c:ptCount val="15"/>
                <c:pt idx="0">
                  <c:v>72.289156626506028</c:v>
                </c:pt>
                <c:pt idx="1">
                  <c:v>-355.72687224669602</c:v>
                </c:pt>
                <c:pt idx="2">
                  <c:v>-500</c:v>
                </c:pt>
                <c:pt idx="3">
                  <c:v>-777.34375</c:v>
                </c:pt>
                <c:pt idx="4">
                  <c:v>-846.7032967032967</c:v>
                </c:pt>
                <c:pt idx="5">
                  <c:v>-942.74809160305347</c:v>
                </c:pt>
                <c:pt idx="6">
                  <c:v>-1283.132530120482</c:v>
                </c:pt>
                <c:pt idx="7">
                  <c:v>-1350.8620689655172</c:v>
                </c:pt>
                <c:pt idx="8">
                  <c:v>-1368.131868131868</c:v>
                </c:pt>
                <c:pt idx="9">
                  <c:v>-1625</c:v>
                </c:pt>
                <c:pt idx="10">
                  <c:v>-1721.0280373831777</c:v>
                </c:pt>
                <c:pt idx="11">
                  <c:v>-1741.042345276873</c:v>
                </c:pt>
                <c:pt idx="12">
                  <c:v>-1825.5813953488373</c:v>
                </c:pt>
                <c:pt idx="13">
                  <c:v>-1955.078125</c:v>
                </c:pt>
                <c:pt idx="14">
                  <c:v>-2291.8719211822659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73-4921-A489-6607BDFE6930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'[Capstone 2 - Fuel Economy - BC.xlsm]Avg Save or Spend (5 year)'!$A$4:$A$18</c:f>
              <c:strCache>
                <c:ptCount val="15"/>
                <c:pt idx="0">
                  <c:v>Scion</c:v>
                </c:pt>
                <c:pt idx="1">
                  <c:v>Honda</c:v>
                </c:pt>
                <c:pt idx="2">
                  <c:v>Fiat</c:v>
                </c:pt>
                <c:pt idx="3">
                  <c:v>MINI</c:v>
                </c:pt>
                <c:pt idx="4">
                  <c:v>Kia</c:v>
                </c:pt>
                <c:pt idx="5">
                  <c:v>Hyundai</c:v>
                </c:pt>
                <c:pt idx="6">
                  <c:v>Saturn</c:v>
                </c:pt>
                <c:pt idx="7">
                  <c:v>Suzuki</c:v>
                </c:pt>
                <c:pt idx="8">
                  <c:v>Mazda</c:v>
                </c:pt>
                <c:pt idx="9">
                  <c:v>Pontiac</c:v>
                </c:pt>
                <c:pt idx="10">
                  <c:v>Volkswagen</c:v>
                </c:pt>
                <c:pt idx="11">
                  <c:v>Toyota</c:v>
                </c:pt>
                <c:pt idx="12">
                  <c:v>Buick</c:v>
                </c:pt>
                <c:pt idx="13">
                  <c:v>Subaru</c:v>
                </c:pt>
                <c:pt idx="14">
                  <c:v>Mitsubishi</c:v>
                </c:pt>
              </c:strCache>
            </c:strRef>
          </c:cat>
          <c:val>
            <c:numRef>
              <c:f>'[Capstone 2 - Fuel Economy - BC.xlsm]Avg Save or Spend (5 year)'!$B$3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A73-4921-A489-6607BDFE6930}"/>
            </c:ext>
          </c:extLst>
        </c:ser>
        <c:ser>
          <c:idx val="2"/>
          <c:order val="2"/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'[Capstone 2 - Fuel Economy - BC.xlsm]Avg Save or Spend (5 year)'!$A$4:$A$18</c:f>
              <c:strCache>
                <c:ptCount val="15"/>
                <c:pt idx="0">
                  <c:v>Scion</c:v>
                </c:pt>
                <c:pt idx="1">
                  <c:v>Honda</c:v>
                </c:pt>
                <c:pt idx="2">
                  <c:v>Fiat</c:v>
                </c:pt>
                <c:pt idx="3">
                  <c:v>MINI</c:v>
                </c:pt>
                <c:pt idx="4">
                  <c:v>Kia</c:v>
                </c:pt>
                <c:pt idx="5">
                  <c:v>Hyundai</c:v>
                </c:pt>
                <c:pt idx="6">
                  <c:v>Saturn</c:v>
                </c:pt>
                <c:pt idx="7">
                  <c:v>Suzuki</c:v>
                </c:pt>
                <c:pt idx="8">
                  <c:v>Mazda</c:v>
                </c:pt>
                <c:pt idx="9">
                  <c:v>Pontiac</c:v>
                </c:pt>
                <c:pt idx="10">
                  <c:v>Volkswagen</c:v>
                </c:pt>
                <c:pt idx="11">
                  <c:v>Toyota</c:v>
                </c:pt>
                <c:pt idx="12">
                  <c:v>Buick</c:v>
                </c:pt>
                <c:pt idx="13">
                  <c:v>Subaru</c:v>
                </c:pt>
                <c:pt idx="14">
                  <c:v>Mitsubishi</c:v>
                </c:pt>
              </c:strCache>
            </c:strRef>
          </c:cat>
          <c:val>
            <c:numRef>
              <c:f>'[Capstone 2 - Fuel Economy - BC.xlsm]Avg Save or Spend (5 year)'!$A$1:$A$2</c:f>
              <c:numCache>
                <c:formatCode>General</c:formatCode>
                <c:ptCount val="2"/>
                <c:pt idx="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A73-4921-A489-6607BDFE6930}"/>
            </c:ext>
          </c:extLst>
        </c:ser>
        <c:ser>
          <c:idx val="3"/>
          <c:order val="3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'[Capstone 2 - Fuel Economy - BC.xlsm]Avg Save or Spend (5 year)'!$A$4:$A$18</c:f>
              <c:strCache>
                <c:ptCount val="15"/>
                <c:pt idx="0">
                  <c:v>Scion</c:v>
                </c:pt>
                <c:pt idx="1">
                  <c:v>Honda</c:v>
                </c:pt>
                <c:pt idx="2">
                  <c:v>Fiat</c:v>
                </c:pt>
                <c:pt idx="3">
                  <c:v>MINI</c:v>
                </c:pt>
                <c:pt idx="4">
                  <c:v>Kia</c:v>
                </c:pt>
                <c:pt idx="5">
                  <c:v>Hyundai</c:v>
                </c:pt>
                <c:pt idx="6">
                  <c:v>Saturn</c:v>
                </c:pt>
                <c:pt idx="7">
                  <c:v>Suzuki</c:v>
                </c:pt>
                <c:pt idx="8">
                  <c:v>Mazda</c:v>
                </c:pt>
                <c:pt idx="9">
                  <c:v>Pontiac</c:v>
                </c:pt>
                <c:pt idx="10">
                  <c:v>Volkswagen</c:v>
                </c:pt>
                <c:pt idx="11">
                  <c:v>Toyota</c:v>
                </c:pt>
                <c:pt idx="12">
                  <c:v>Buick</c:v>
                </c:pt>
                <c:pt idx="13">
                  <c:v>Subaru</c:v>
                </c:pt>
                <c:pt idx="14">
                  <c:v>Mitsubishi</c:v>
                </c:pt>
              </c:strCache>
            </c:strRef>
          </c:cat>
          <c:val>
            <c:numRef>
              <c:f>'[Capstone 2 - Fuel Economy - BC.xlsm]Avg Save or Spend (5 year)'!$B$1:$B$2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3-2A73-4921-A489-6607BDFE69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2"/>
        <c:overlap val="100"/>
        <c:axId val="969457008"/>
        <c:axId val="969451600"/>
      </c:barChart>
      <c:catAx>
        <c:axId val="969457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5400000" spcFirstLastPara="1" vertOverflow="ellipsis" wrap="square" anchor="t" anchorCtr="0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9451600"/>
        <c:crosses val="autoZero"/>
        <c:auto val="1"/>
        <c:lblAlgn val="ctr"/>
        <c:lblOffset val="0"/>
        <c:tickLblSkip val="1"/>
        <c:tickMarkSkip val="1"/>
        <c:noMultiLvlLbl val="0"/>
      </c:catAx>
      <c:valAx>
        <c:axId val="969451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5 Year Save or Spend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945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4D5054-F84E-40AA-A50B-61927FE84C30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36EB68-DDE2-4876-9EFE-F349BF622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191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fuel economy is referenced, it is generally assumed to be the combined fuel economy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36EB68-DDE2-4876-9EFE-F349BF622E1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36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4/14/2022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84B25999-DA93-F8AC-7118-E82E719593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3262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E576E5-AC78-4FF0-BF86-F25A13FE46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1" y="871759"/>
            <a:ext cx="5067300" cy="3497042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Abadi" panose="020B0604020202020204" pitchFamily="34" charset="0"/>
              </a:rPr>
              <a:t>Choosing a fuel-efficient daily driver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5299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86430-9242-45C6-BD88-3EA47C9C0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Definitions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D4CB3-5B15-4752-B0F9-544BA8985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Through the course of this presentation, I’ll be using some terms that may not be familiar to you so let’s get a better understanding of these before we dive into the data</a:t>
            </a:r>
          </a:p>
          <a:p>
            <a:r>
              <a:rPr lang="en-US" dirty="0">
                <a:latin typeface="Abadi" panose="020B0604020104020204" pitchFamily="34" charset="0"/>
              </a:rPr>
              <a:t>Make - The brand or manufacturer of the vehicle</a:t>
            </a:r>
          </a:p>
          <a:p>
            <a:r>
              <a:rPr lang="en-US" dirty="0">
                <a:latin typeface="Abadi" panose="020B0604020104020204" pitchFamily="34" charset="0"/>
              </a:rPr>
              <a:t>Combined Fuel Economy -</a:t>
            </a:r>
          </a:p>
          <a:p>
            <a:pPr marL="0" indent="0">
              <a:buNone/>
            </a:pPr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255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86430-9242-45C6-BD88-3EA47C9C0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Definitions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D4CB3-5B15-4752-B0F9-544BA8985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Through the course of this presentation, I’ll be using some terms that may not be familiar to you so let’s get a better understanding of these before we dive into the data</a:t>
            </a:r>
          </a:p>
          <a:p>
            <a:r>
              <a:rPr lang="en-US" dirty="0">
                <a:latin typeface="Abadi" panose="020B0604020104020204" pitchFamily="34" charset="0"/>
              </a:rPr>
              <a:t>Make - The brand or manufacturer of the vehicle</a:t>
            </a:r>
          </a:p>
          <a:p>
            <a:r>
              <a:rPr lang="en-US" dirty="0">
                <a:latin typeface="Abadi" panose="020B0604020104020204" pitchFamily="34" charset="0"/>
              </a:rPr>
              <a:t>Combined Fuel Economy – The average of the city and highway fuel economy in miles per gallon assuming 55% of driving is city driving and 45% of driving is highway</a:t>
            </a:r>
          </a:p>
          <a:p>
            <a:pPr marL="0" indent="0">
              <a:buNone/>
            </a:pPr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883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86430-9242-45C6-BD88-3EA47C9C0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Definitions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D4CB3-5B15-4752-B0F9-544BA8985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Through the course of this presentation, I’ll be using some terms that may not be familiar to you so let’s get a better understanding of these before we dive into the data</a:t>
            </a:r>
          </a:p>
          <a:p>
            <a:r>
              <a:rPr lang="en-US" dirty="0">
                <a:latin typeface="Abadi" panose="020B0604020104020204" pitchFamily="34" charset="0"/>
              </a:rPr>
              <a:t>Make - The brand or manufacturer of the vehicle</a:t>
            </a:r>
          </a:p>
          <a:p>
            <a:r>
              <a:rPr lang="en-US" dirty="0">
                <a:latin typeface="Abadi" panose="020B0604020104020204" pitchFamily="34" charset="0"/>
              </a:rPr>
              <a:t>Combined Fuel Economy – The average of the city and highway fuel economy in miles per gallon assuming 55% of driving is city driving and 45% of driving is highway</a:t>
            </a:r>
          </a:p>
          <a:p>
            <a:r>
              <a:rPr lang="en-US" dirty="0">
                <a:latin typeface="Abadi" panose="020B0604020104020204" pitchFamily="34" charset="0"/>
              </a:rPr>
              <a:t>Five Year Average Save or Spend - </a:t>
            </a:r>
          </a:p>
          <a:p>
            <a:pPr marL="0" indent="0">
              <a:buNone/>
            </a:pPr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5248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86430-9242-45C6-BD88-3EA47C9C0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Definitions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D4CB3-5B15-4752-B0F9-544BA8985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Through the course of this presentation, I’ll be using some terms that may not be familiar to you so let’s get a better understanding of these before we dive into the data</a:t>
            </a:r>
          </a:p>
          <a:p>
            <a:r>
              <a:rPr lang="en-US" dirty="0">
                <a:latin typeface="Abadi" panose="020B0604020104020204" pitchFamily="34" charset="0"/>
              </a:rPr>
              <a:t>Make - The brand or manufacturer of the vehicle</a:t>
            </a:r>
          </a:p>
          <a:p>
            <a:r>
              <a:rPr lang="en-US" dirty="0">
                <a:latin typeface="Abadi" panose="020B0604020104020204" pitchFamily="34" charset="0"/>
              </a:rPr>
              <a:t>Combined Fuel Economy – The average of the city and highway fuel economy in miles per gallon assuming 55% of driving is city driving and 45% of driving is highway</a:t>
            </a:r>
          </a:p>
          <a:p>
            <a:r>
              <a:rPr lang="en-US" dirty="0">
                <a:latin typeface="Abadi" panose="020B0604020104020204" pitchFamily="34" charset="0"/>
              </a:rPr>
              <a:t>Five Year Average Save or Spend – The amount you will save or spend for fuel over five years compared to the average vehicle. In this case, the average vehicle costs $1,500 per year in fuel to operate</a:t>
            </a:r>
          </a:p>
          <a:p>
            <a:pPr marL="0" indent="0">
              <a:buNone/>
            </a:pPr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786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7E05F1-86AB-43B5-97A4-2A83C8AD7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Hypotheses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17C92-37EB-4BF6-AB5E-72E588C96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Hypothesis 1: Newer vehicles are more fuel-efficient</a:t>
            </a:r>
          </a:p>
        </p:txBody>
      </p:sp>
    </p:spTree>
    <p:extLst>
      <p:ext uri="{BB962C8B-B14F-4D97-AF65-F5344CB8AC3E}">
        <p14:creationId xmlns:p14="http://schemas.microsoft.com/office/powerpoint/2010/main" val="247683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7E05F1-86AB-43B5-97A4-2A83C8AD7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Hypotheses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17C92-37EB-4BF6-AB5E-72E588C96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Hypothesis 1: Newer vehicles are more fuel-efficient</a:t>
            </a:r>
          </a:p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Hypothesis 2: Vehicles with a four-cylinder engine are more fuel-efficient than those with a six-cylinder engine</a:t>
            </a:r>
          </a:p>
        </p:txBody>
      </p:sp>
    </p:spTree>
    <p:extLst>
      <p:ext uri="{BB962C8B-B14F-4D97-AF65-F5344CB8AC3E}">
        <p14:creationId xmlns:p14="http://schemas.microsoft.com/office/powerpoint/2010/main" val="6660937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4C976-308D-428B-B9EB-5452069FC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Testing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E381C-F1AA-4B9F-A0BF-73A87672D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I confirmed normal distribution using descriptive statistics</a:t>
            </a:r>
          </a:p>
        </p:txBody>
      </p:sp>
    </p:spTree>
    <p:extLst>
      <p:ext uri="{BB962C8B-B14F-4D97-AF65-F5344CB8AC3E}">
        <p14:creationId xmlns:p14="http://schemas.microsoft.com/office/powerpoint/2010/main" val="334441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4C976-308D-428B-B9EB-5452069FC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Testing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E381C-F1AA-4B9F-A0BF-73A87672D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I confirmed normal distribution using descriptive statistics</a:t>
            </a:r>
          </a:p>
          <a:p>
            <a:r>
              <a:rPr lang="en-US" dirty="0">
                <a:latin typeface="Abadi" panose="020B0604020104020204" pitchFamily="34" charset="0"/>
              </a:rPr>
              <a:t>Using A/A testing, I checked for bias</a:t>
            </a:r>
          </a:p>
        </p:txBody>
      </p:sp>
    </p:spTree>
    <p:extLst>
      <p:ext uri="{BB962C8B-B14F-4D97-AF65-F5344CB8AC3E}">
        <p14:creationId xmlns:p14="http://schemas.microsoft.com/office/powerpoint/2010/main" val="3203185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4C976-308D-428B-B9EB-5452069FC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Testing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E381C-F1AA-4B9F-A0BF-73A87672D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I confirmed normal distribution using descriptive statistics</a:t>
            </a:r>
          </a:p>
          <a:p>
            <a:r>
              <a:rPr lang="en-US" dirty="0">
                <a:latin typeface="Abadi" panose="020B0604020104020204" pitchFamily="34" charset="0"/>
              </a:rPr>
              <a:t>Using A/A testing, I checked for bias</a:t>
            </a:r>
          </a:p>
          <a:p>
            <a:r>
              <a:rPr lang="en-US" dirty="0">
                <a:latin typeface="Abadi" panose="020B0604020104020204" pitchFamily="34" charset="0"/>
              </a:rPr>
              <a:t>I used pivot table filtering to split the population into sample groups</a:t>
            </a:r>
          </a:p>
        </p:txBody>
      </p:sp>
    </p:spTree>
    <p:extLst>
      <p:ext uri="{BB962C8B-B14F-4D97-AF65-F5344CB8AC3E}">
        <p14:creationId xmlns:p14="http://schemas.microsoft.com/office/powerpoint/2010/main" val="2308968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4C976-308D-428B-B9EB-5452069FC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>
                <a:latin typeface="Abadi" panose="020B0604020104020204" pitchFamily="34" charset="0"/>
              </a:rPr>
              <a:t>Testing</a:t>
            </a:r>
            <a:endParaRPr lang="en-US" dirty="0">
              <a:latin typeface="Abadi" panose="020B0604020104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E381C-F1AA-4B9F-A0BF-73A87672D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I confirmed normal distribution using descriptive statistics</a:t>
            </a:r>
          </a:p>
          <a:p>
            <a:r>
              <a:rPr lang="en-US" dirty="0">
                <a:latin typeface="Abadi" panose="020B0604020104020204" pitchFamily="34" charset="0"/>
              </a:rPr>
              <a:t>Using A/A testing, I checked for bias</a:t>
            </a:r>
          </a:p>
          <a:p>
            <a:r>
              <a:rPr lang="en-US" dirty="0">
                <a:latin typeface="Abadi" panose="020B0604020104020204" pitchFamily="34" charset="0"/>
              </a:rPr>
              <a:t>I used pivot table filtering to split the population into sample groups</a:t>
            </a:r>
          </a:p>
          <a:p>
            <a:r>
              <a:rPr lang="en-US" dirty="0">
                <a:latin typeface="Abadi" panose="020B0604020104020204" pitchFamily="34" charset="0"/>
              </a:rPr>
              <a:t>I then tested the hypotheses using a T-test assuming unequal variances</a:t>
            </a:r>
          </a:p>
        </p:txBody>
      </p:sp>
    </p:spTree>
    <p:extLst>
      <p:ext uri="{BB962C8B-B14F-4D97-AF65-F5344CB8AC3E}">
        <p14:creationId xmlns:p14="http://schemas.microsoft.com/office/powerpoint/2010/main" val="2450080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39707C-7072-4B55-B48A-C4029CF79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897752"/>
            <a:ext cx="3601757" cy="195592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introduction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F4EEC-4271-4F44-B813-458D126B1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373" y="2853679"/>
            <a:ext cx="3613708" cy="3391733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>
                <a:latin typeface="Abadi" panose="020B0604020104020204" pitchFamily="34" charset="0"/>
              </a:rPr>
              <a:t>How do you choose a vehicle that not only gets you from point A to point B but won’t cost you an arm and a leg to buy or keep the fuel tank filled?</a:t>
            </a:r>
            <a:endParaRPr lang="en-US">
              <a:latin typeface="Abadi" panose="020B0604020104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dirty="0">
                <a:latin typeface="Abadi" panose="020B0604020104020204" pitchFamily="34" charset="0"/>
              </a:rPr>
              <a:t>Don’t worry, because that’s exactly what we’re here to discuss today!</a:t>
            </a:r>
            <a:endParaRPr lang="en-US">
              <a:latin typeface="Abadi" panose="020B0604020104020204" pitchFamily="34" charset="0"/>
            </a:endParaRPr>
          </a:p>
        </p:txBody>
      </p:sp>
      <p:pic>
        <p:nvPicPr>
          <p:cNvPr id="16" name="Picture 4" descr="A dashboard of a car">
            <a:extLst>
              <a:ext uri="{FF2B5EF4-FFF2-40B4-BE49-F238E27FC236}">
                <a16:creationId xmlns:a16="http://schemas.microsoft.com/office/drawing/2014/main" id="{568DDD16-3670-E519-C84B-6A826930A7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9" r="17900" b="-1"/>
          <a:stretch/>
        </p:blipFill>
        <p:spPr>
          <a:xfrm>
            <a:off x="4876800" y="10"/>
            <a:ext cx="73152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5267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948299-A401-4FAA-B60D-272D37DBA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Testing hypothesis one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12112-218C-4A69-95A8-BF0A84C4F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To test the hypothesis that newer vehicles are more fuel-efficient than older vehicles, I split the 34 model years into two groups of 17-year spans</a:t>
            </a:r>
          </a:p>
        </p:txBody>
      </p:sp>
    </p:spTree>
    <p:extLst>
      <p:ext uri="{BB962C8B-B14F-4D97-AF65-F5344CB8AC3E}">
        <p14:creationId xmlns:p14="http://schemas.microsoft.com/office/powerpoint/2010/main" val="661973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948299-A401-4FAA-B60D-272D37DBA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Testing hypothesis one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12112-218C-4A69-95A8-BF0A84C4F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To test the hypothesis that newer vehicles are more fuel-efficient than older vehicles, I split the 34 model years into two groups of 17-year spans</a:t>
            </a:r>
          </a:p>
          <a:p>
            <a:r>
              <a:rPr lang="en-US" dirty="0">
                <a:latin typeface="Abadi" panose="020B0604020104020204" pitchFamily="34" charset="0"/>
              </a:rPr>
              <a:t>Models built between 1984 and 2000</a:t>
            </a:r>
          </a:p>
        </p:txBody>
      </p:sp>
    </p:spTree>
    <p:extLst>
      <p:ext uri="{BB962C8B-B14F-4D97-AF65-F5344CB8AC3E}">
        <p14:creationId xmlns:p14="http://schemas.microsoft.com/office/powerpoint/2010/main" val="3792706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948299-A401-4FAA-B60D-272D37DBA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Testing hypothesis one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12112-218C-4A69-95A8-BF0A84C4F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To test the hypothesis that newer vehicles are more fuel-efficient than older vehicles, I split the 34 model years into two groups of 17-year spans</a:t>
            </a:r>
          </a:p>
          <a:p>
            <a:r>
              <a:rPr lang="en-US" dirty="0">
                <a:latin typeface="Abadi" panose="020B0604020104020204" pitchFamily="34" charset="0"/>
              </a:rPr>
              <a:t>Models built between 1984 and 2000</a:t>
            </a:r>
          </a:p>
          <a:p>
            <a:r>
              <a:rPr lang="en-US" dirty="0">
                <a:latin typeface="Abadi" panose="020B0604020104020204" pitchFamily="34" charset="0"/>
              </a:rPr>
              <a:t>Models built between 2001 and 2017</a:t>
            </a:r>
          </a:p>
        </p:txBody>
      </p:sp>
    </p:spTree>
    <p:extLst>
      <p:ext uri="{BB962C8B-B14F-4D97-AF65-F5344CB8AC3E}">
        <p14:creationId xmlns:p14="http://schemas.microsoft.com/office/powerpoint/2010/main" val="1628802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B074DE-69F1-4497-9417-BC9406A81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Testing hypothesis one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E547F00-5E10-4C7A-BAFF-E657FA4F7C57}"/>
              </a:ext>
            </a:extLst>
          </p:cNvPr>
          <p:cNvSpPr txBox="1"/>
          <p:nvPr/>
        </p:nvSpPr>
        <p:spPr>
          <a:xfrm>
            <a:off x="695325" y="2710035"/>
            <a:ext cx="3587668" cy="3500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badi" panose="020B0604020104020204" pitchFamily="34" charset="0"/>
              </a:rPr>
              <a:t>With 95% confidence, there is a significant difference in combined fuel economy between these groups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D6EE36D-783C-4EA7-93D9-846222636B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7882111"/>
              </p:ext>
            </p:extLst>
          </p:nvPr>
        </p:nvGraphicFramePr>
        <p:xfrm>
          <a:off x="4876800" y="723900"/>
          <a:ext cx="65151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552972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B074DE-69F1-4497-9417-BC9406A81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Testing hypothesis one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E547F00-5E10-4C7A-BAFF-E657FA4F7C57}"/>
              </a:ext>
            </a:extLst>
          </p:cNvPr>
          <p:cNvSpPr txBox="1"/>
          <p:nvPr/>
        </p:nvSpPr>
        <p:spPr>
          <a:xfrm>
            <a:off x="695325" y="2710035"/>
            <a:ext cx="3587668" cy="35002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badi" panose="020B0604020104020204" pitchFamily="34" charset="0"/>
              </a:rPr>
              <a:t>With 95% confidence, there is a significant difference in combined fuel economy between these groups</a:t>
            </a: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Abadi" panose="020B0604020104020204" pitchFamily="34" charset="0"/>
            </a:endParaRP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badi" panose="020B0604020104020204" pitchFamily="34" charset="0"/>
              </a:rPr>
              <a:t>Vehicles built from 2001 to 2017 will see 1.6-1.9 more miles per gallon on average than vehicles built from 1984 to 2000</a:t>
            </a: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D6EE36D-783C-4EA7-93D9-846222636B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277544"/>
              </p:ext>
            </p:extLst>
          </p:nvPr>
        </p:nvGraphicFramePr>
        <p:xfrm>
          <a:off x="4876800" y="723900"/>
          <a:ext cx="65151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136568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9D7794-6BAE-4934-9B66-5E89014E0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>
                <a:latin typeface="Abadi" panose="020B0604020104020204" pitchFamily="34" charset="0"/>
              </a:rPr>
              <a:t>Testing hypothesis one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34661-52DF-4E58-98D6-2072AAD95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710035"/>
            <a:ext cx="3587668" cy="35002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This also leads to the 2001-2017 built vehicles having a lower cost to operate over a five-year span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9609B1A-83C6-46A6-B66B-8A33642B34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1953412"/>
              </p:ext>
            </p:extLst>
          </p:nvPr>
        </p:nvGraphicFramePr>
        <p:xfrm>
          <a:off x="4876800" y="723900"/>
          <a:ext cx="65151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660048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6AB1E9-3C2F-40A7-8DFE-BCB4DB6D7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Testing hypothesis two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3FE49-F5BC-41DD-ACEE-20260A0AA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To test the hypothesis that four-cylinder engines are more fuel-efficient than six-cylinder engines, I used a pivot table to filter the records giving me only those with four or six-cylinder engines to run my T-test with</a:t>
            </a:r>
          </a:p>
        </p:txBody>
      </p:sp>
    </p:spTree>
    <p:extLst>
      <p:ext uri="{BB962C8B-B14F-4D97-AF65-F5344CB8AC3E}">
        <p14:creationId xmlns:p14="http://schemas.microsoft.com/office/powerpoint/2010/main" val="8538327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3FAA10-0A78-4A8C-9BF3-E4718A1FB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>
                <a:latin typeface="Abadi" panose="020B0604020104020204" pitchFamily="34" charset="0"/>
              </a:rPr>
              <a:t>Testing hypothesis two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0BB4A-6DA1-4B05-A81A-871FCC768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710035"/>
            <a:ext cx="3587668" cy="3500265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With 95% confidence, there is a significant difference between these groups</a:t>
            </a:r>
          </a:p>
          <a:p>
            <a:pPr marL="0" indent="0">
              <a:buNone/>
            </a:pPr>
            <a:endParaRPr lang="en-US" dirty="0">
              <a:latin typeface="Abadi" panose="020B060402010402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1E14E02-DA4C-477D-AC03-F7711496C6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3422075"/>
              </p:ext>
            </p:extLst>
          </p:nvPr>
        </p:nvGraphicFramePr>
        <p:xfrm>
          <a:off x="4876800" y="723900"/>
          <a:ext cx="65151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907891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3FAA10-0A78-4A8C-9BF3-E4718A1FB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>
                <a:latin typeface="Abadi" panose="020B0604020104020204" pitchFamily="34" charset="0"/>
              </a:rPr>
              <a:t>Testing hypothesis two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0BB4A-6DA1-4B05-A81A-871FCC768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710035"/>
            <a:ext cx="3587668" cy="350026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>
                <a:latin typeface="Abadi" panose="020B0604020104020204" pitchFamily="34" charset="0"/>
              </a:rPr>
              <a:t>With 95% confidence, there is a significant difference between these groups</a:t>
            </a:r>
            <a:endParaRPr lang="en-US">
              <a:latin typeface="Abadi" panose="020B0604020104020204" pitchFamily="34" charset="0"/>
            </a:endParaRPr>
          </a:p>
          <a:p>
            <a:pPr>
              <a:lnSpc>
                <a:spcPct val="110000"/>
              </a:lnSpc>
            </a:pPr>
            <a:endParaRPr lang="en-US">
              <a:latin typeface="Abadi" panose="020B0604020104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Abadi" panose="020B0604020104020204" pitchFamily="34" charset="0"/>
              </a:rPr>
              <a:t>Vehicles with four-cylinder engines will see 5.33-5.50 more miles per gallon on average than vehicles with a six-cylinder engine</a:t>
            </a:r>
            <a:endParaRPr lang="en-US">
              <a:latin typeface="Abadi" panose="020B060402010402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1E14E02-DA4C-477D-AC03-F7711496C6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6053065"/>
              </p:ext>
            </p:extLst>
          </p:nvPr>
        </p:nvGraphicFramePr>
        <p:xfrm>
          <a:off x="4876800" y="723900"/>
          <a:ext cx="65151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255343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089DB5-537B-4BBE-B033-BF586178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>
                <a:latin typeface="Abadi" panose="020B0604020104020204" pitchFamily="34" charset="0"/>
              </a:rPr>
              <a:t>Testing hypothesis two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BEF16-95D8-48BD-AC59-2E81C1060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710035"/>
            <a:ext cx="3587668" cy="35002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This also leads to vehicles with four-cylinder engines having a lower cost to operate over a five-year span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75E15A3-0506-4760-B4C5-341D51AF86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1125202"/>
              </p:ext>
            </p:extLst>
          </p:nvPr>
        </p:nvGraphicFramePr>
        <p:xfrm>
          <a:off x="4876800" y="723900"/>
          <a:ext cx="65151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57053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DAAD36-B5A3-46C6-912C-001C5EFAC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Overview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E937D-42A3-427E-8870-8AB9629A7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I have analyzed data from the U.S Department of Energy which includes:</a:t>
            </a:r>
          </a:p>
        </p:txBody>
      </p:sp>
    </p:spTree>
    <p:extLst>
      <p:ext uri="{BB962C8B-B14F-4D97-AF65-F5344CB8AC3E}">
        <p14:creationId xmlns:p14="http://schemas.microsoft.com/office/powerpoint/2010/main" val="854962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475135-E206-46B1-8437-D56B62D86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conclusion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5C25-CC52-4669-BB59-AE431A82C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Vehicles built from 2001 to 2017 with four-cylinder engines provide the most fuel economy and are less expensive to operate than older vehicles with larger engines</a:t>
            </a:r>
          </a:p>
        </p:txBody>
      </p:sp>
    </p:spTree>
    <p:extLst>
      <p:ext uri="{BB962C8B-B14F-4D97-AF65-F5344CB8AC3E}">
        <p14:creationId xmlns:p14="http://schemas.microsoft.com/office/powerpoint/2010/main" val="21751245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23A39-8C8D-4614-AD40-1B13232EE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>
            <a:normAutofit/>
          </a:bodyPr>
          <a:lstStyle/>
          <a:p>
            <a:r>
              <a:rPr lang="en-US" sz="2800">
                <a:latin typeface="Abadi" panose="020B0604020104020204" pitchFamily="34" charset="0"/>
              </a:rPr>
              <a:t>recommendations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BF36B-E47C-435B-B76F-953BA5082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710035"/>
            <a:ext cx="3587668" cy="35002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I recommend purchasing a later model vehicle with a four-cylinder engine from one of the top fifteen manufacturers shown here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EFBE12B-BDCC-473C-A660-F67C7F6F1B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2498126"/>
              </p:ext>
            </p:extLst>
          </p:nvPr>
        </p:nvGraphicFramePr>
        <p:xfrm>
          <a:off x="4876800" y="723900"/>
          <a:ext cx="65151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705854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23A39-8C8D-4614-AD40-1B13232EE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>
            <a:normAutofit/>
          </a:bodyPr>
          <a:lstStyle/>
          <a:p>
            <a:r>
              <a:rPr lang="en-US" sz="2800">
                <a:latin typeface="Abadi" panose="020B0604020104020204" pitchFamily="34" charset="0"/>
              </a:rPr>
              <a:t>recommendations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BF36B-E47C-435B-B76F-953BA5082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710035"/>
            <a:ext cx="3587668" cy="35002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Here are those top fifteen manufacturers again but this shows them ranked by their average five year save or spend projections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8127C6A3-CACD-43E6-BC6B-FE739222B2B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2317758"/>
              </p:ext>
            </p:extLst>
          </p:nvPr>
        </p:nvGraphicFramePr>
        <p:xfrm>
          <a:off x="4876800" y="723900"/>
          <a:ext cx="65151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134207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4" descr="Yellow question mark">
            <a:extLst>
              <a:ext uri="{FF2B5EF4-FFF2-40B4-BE49-F238E27FC236}">
                <a16:creationId xmlns:a16="http://schemas.microsoft.com/office/drawing/2014/main" id="{77633263-F924-E87E-0373-8BC53EFE8C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14">
            <a:extLst>
              <a:ext uri="{FF2B5EF4-FFF2-40B4-BE49-F238E27FC236}">
                <a16:creationId xmlns:a16="http://schemas.microsoft.com/office/drawing/2014/main" id="{612349FF-7742-42ED-ADF3-238B5DDD1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37318"/>
            <a:ext cx="12188952" cy="2620682"/>
          </a:xfrm>
          <a:prstGeom prst="rect">
            <a:avLst/>
          </a:prstGeom>
          <a:gradFill>
            <a:gsLst>
              <a:gs pos="42000">
                <a:srgbClr val="000000">
                  <a:alpha val="14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A011D0-9C6C-4A50-85C4-9DC569307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5528235"/>
            <a:ext cx="10696574" cy="7709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8801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DAAD36-B5A3-46C6-912C-001C5EFAC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Overview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E937D-42A3-427E-8870-8AB9629A7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I have analyzed data from the U.S Department of Energy which includes:</a:t>
            </a:r>
          </a:p>
          <a:p>
            <a:r>
              <a:rPr lang="en-US" dirty="0">
                <a:latin typeface="Abadi" panose="020B0604020104020204" pitchFamily="34" charset="0"/>
              </a:rPr>
              <a:t>Over 38,000 records</a:t>
            </a:r>
          </a:p>
        </p:txBody>
      </p:sp>
    </p:spTree>
    <p:extLst>
      <p:ext uri="{BB962C8B-B14F-4D97-AF65-F5344CB8AC3E}">
        <p14:creationId xmlns:p14="http://schemas.microsoft.com/office/powerpoint/2010/main" val="1975090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DAAD36-B5A3-46C6-912C-001C5EFAC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Overview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E937D-42A3-427E-8870-8AB9629A7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I have analyzed data from the U.S Department of Energy which includes:</a:t>
            </a:r>
          </a:p>
          <a:p>
            <a:r>
              <a:rPr lang="en-US" dirty="0">
                <a:latin typeface="Abadi" panose="020B0604020104020204" pitchFamily="34" charset="0"/>
              </a:rPr>
              <a:t>Over 38,000 records</a:t>
            </a:r>
          </a:p>
          <a:p>
            <a:r>
              <a:rPr lang="en-US" dirty="0">
                <a:latin typeface="Abadi" panose="020B0604020104020204" pitchFamily="34" charset="0"/>
              </a:rPr>
              <a:t>And spans the years 1984 to 2017</a:t>
            </a:r>
          </a:p>
        </p:txBody>
      </p:sp>
    </p:spTree>
    <p:extLst>
      <p:ext uri="{BB962C8B-B14F-4D97-AF65-F5344CB8AC3E}">
        <p14:creationId xmlns:p14="http://schemas.microsoft.com/office/powerpoint/2010/main" val="2385908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DAAD36-B5A3-46C6-912C-001C5EFAC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Overview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E937D-42A3-427E-8870-8AB9629A7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I have analyzed data from the U.S Department of Energy which includes:</a:t>
            </a:r>
          </a:p>
          <a:p>
            <a:r>
              <a:rPr lang="en-US" dirty="0">
                <a:latin typeface="Abadi" panose="020B0604020104020204" pitchFamily="34" charset="0"/>
              </a:rPr>
              <a:t>Over 38,000 records</a:t>
            </a:r>
          </a:p>
          <a:p>
            <a:r>
              <a:rPr lang="en-US" dirty="0">
                <a:latin typeface="Abadi" panose="020B0604020104020204" pitchFamily="34" charset="0"/>
              </a:rPr>
              <a:t>And spans the years 1984 to 2017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In hopes that I can make the most accurate and cost-effective recommendations possible</a:t>
            </a:r>
          </a:p>
        </p:txBody>
      </p:sp>
    </p:spTree>
    <p:extLst>
      <p:ext uri="{BB962C8B-B14F-4D97-AF65-F5344CB8AC3E}">
        <p14:creationId xmlns:p14="http://schemas.microsoft.com/office/powerpoint/2010/main" val="3575934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86430-9242-45C6-BD88-3EA47C9C0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Definitions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D4CB3-5B15-4752-B0F9-544BA8985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Through the course of this presentation, I’ll be using some terms that may not be familiar to you so let’s get a better understanding of these before we dive into the data</a:t>
            </a:r>
          </a:p>
          <a:p>
            <a:pPr marL="0" indent="0">
              <a:buNone/>
            </a:pPr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348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86430-9242-45C6-BD88-3EA47C9C0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Definitions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D4CB3-5B15-4752-B0F9-544BA8985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Through the course of this presentation, I’ll be using some terms that may not be familiar to you so let’s get a better understanding of these before we dive into the data</a:t>
            </a:r>
          </a:p>
          <a:p>
            <a:r>
              <a:rPr lang="en-US" dirty="0">
                <a:latin typeface="Abadi" panose="020B0604020104020204" pitchFamily="34" charset="0"/>
              </a:rPr>
              <a:t>Make -</a:t>
            </a:r>
          </a:p>
          <a:p>
            <a:pPr marL="0" indent="0">
              <a:buNone/>
            </a:pPr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1062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710FDB-0919-493E-8539-8240C23F1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86430-9242-45C6-BD88-3EA47C9C0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82" y="908957"/>
            <a:ext cx="3819375" cy="3352767"/>
          </a:xfrm>
        </p:spPr>
        <p:txBody>
          <a:bodyPr>
            <a:norm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Definitions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30C0A8-3E5C-476B-A64B-4D4FDE8D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D4CB3-5B15-4752-B0F9-544BA8985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990" y="908957"/>
            <a:ext cx="6620910" cy="522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badi" panose="020B0604020104020204" pitchFamily="34" charset="0"/>
              </a:rPr>
              <a:t>Through the course of this presentation, I’ll be using some terms that may not be familiar to you so let’s get a better understanding of these before we dive into the data</a:t>
            </a:r>
          </a:p>
          <a:p>
            <a:r>
              <a:rPr lang="en-US" dirty="0">
                <a:latin typeface="Abadi" panose="020B0604020104020204" pitchFamily="34" charset="0"/>
              </a:rPr>
              <a:t>Make - The brand or manufacturer of the vehicle</a:t>
            </a:r>
          </a:p>
          <a:p>
            <a:pPr marL="0" indent="0">
              <a:buNone/>
            </a:pPr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531052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Chronicle</Template>
  <TotalTime>161</TotalTime>
  <Words>1184</Words>
  <Application>Microsoft Office PowerPoint</Application>
  <PresentationFormat>Widescreen</PresentationFormat>
  <Paragraphs>110</Paragraphs>
  <Slides>33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Abadi</vt:lpstr>
      <vt:lpstr>Arial</vt:lpstr>
      <vt:lpstr>Calibri</vt:lpstr>
      <vt:lpstr>Calisto MT</vt:lpstr>
      <vt:lpstr>Univers Condensed</vt:lpstr>
      <vt:lpstr>ChronicleVTI</vt:lpstr>
      <vt:lpstr>Choosing a fuel-efficient daily driver</vt:lpstr>
      <vt:lpstr>introduction</vt:lpstr>
      <vt:lpstr>Overview</vt:lpstr>
      <vt:lpstr>Overview</vt:lpstr>
      <vt:lpstr>Overview</vt:lpstr>
      <vt:lpstr>Overview</vt:lpstr>
      <vt:lpstr>Definitions</vt:lpstr>
      <vt:lpstr>Definitions</vt:lpstr>
      <vt:lpstr>Definitions</vt:lpstr>
      <vt:lpstr>Definitions</vt:lpstr>
      <vt:lpstr>Definitions</vt:lpstr>
      <vt:lpstr>Definitions</vt:lpstr>
      <vt:lpstr>Definitions</vt:lpstr>
      <vt:lpstr>Hypotheses</vt:lpstr>
      <vt:lpstr>Hypotheses</vt:lpstr>
      <vt:lpstr>Testing</vt:lpstr>
      <vt:lpstr>Testing</vt:lpstr>
      <vt:lpstr>Testing</vt:lpstr>
      <vt:lpstr>Testing</vt:lpstr>
      <vt:lpstr>Testing hypothesis one</vt:lpstr>
      <vt:lpstr>Testing hypothesis one</vt:lpstr>
      <vt:lpstr>Testing hypothesis one</vt:lpstr>
      <vt:lpstr>Testing hypothesis one</vt:lpstr>
      <vt:lpstr>Testing hypothesis one</vt:lpstr>
      <vt:lpstr>Testing hypothesis one</vt:lpstr>
      <vt:lpstr>Testing hypothesis two</vt:lpstr>
      <vt:lpstr>Testing hypothesis two</vt:lpstr>
      <vt:lpstr>Testing hypothesis two</vt:lpstr>
      <vt:lpstr>Testing hypothesis two</vt:lpstr>
      <vt:lpstr>conclusion</vt:lpstr>
      <vt:lpstr>recommendations</vt:lpstr>
      <vt:lpstr>recommendations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Choosing a fuel-efficient daily driver</dc:title>
  <dc:creator>Bryan Casahuaman</dc:creator>
  <cp:lastModifiedBy>Bryan Casahuaman</cp:lastModifiedBy>
  <cp:revision>1</cp:revision>
  <dcterms:created xsi:type="dcterms:W3CDTF">2022-04-15T00:42:42Z</dcterms:created>
  <dcterms:modified xsi:type="dcterms:W3CDTF">2022-04-15T03:29:33Z</dcterms:modified>
</cp:coreProperties>
</file>

<file path=docProps/thumbnail.jpeg>
</file>